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5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emy.com/" TargetMode="External"/><Relationship Id="rId7" Type="http://schemas.openxmlformats.org/officeDocument/2006/relationships/hyperlink" Target="http://www.kdnuggets.com/" TargetMode="External"/><Relationship Id="rId2" Type="http://schemas.openxmlformats.org/officeDocument/2006/relationships/hyperlink" Target="http://www.courser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tasciencecentral.com/" TargetMode="External"/><Relationship Id="rId5" Type="http://schemas.openxmlformats.org/officeDocument/2006/relationships/hyperlink" Target="http://www.datasciencecentral.com/profiles/blogs/learning-r-in-seven-simple-steps" TargetMode="External"/><Relationship Id="rId4" Type="http://schemas.openxmlformats.org/officeDocument/2006/relationships/hyperlink" Target="http://www.edx.or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ACAF-055F-47EA-9AA1-33E5234A3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Tools and Techniques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D11A9-7E78-4DB4-AE67-F1D84A2DD2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Turbo Charge Your Process Improvements</a:t>
            </a:r>
          </a:p>
        </p:txBody>
      </p:sp>
    </p:spTree>
    <p:extLst>
      <p:ext uri="{BB962C8B-B14F-4D97-AF65-F5344CB8AC3E}">
        <p14:creationId xmlns:p14="http://schemas.microsoft.com/office/powerpoint/2010/main" val="328073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82CB-2271-43AA-B387-0866E0CF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1139-1F58-44AC-9ECE-81132768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get wrapped around the axle about competing tools and techniques, I prefer to call these things “Execution Engines”:</a:t>
            </a:r>
          </a:p>
          <a:p>
            <a:pPr lvl="1"/>
            <a:r>
              <a:rPr lang="en-US" dirty="0"/>
              <a:t>Project/Program Management</a:t>
            </a:r>
          </a:p>
          <a:p>
            <a:pPr lvl="1"/>
            <a:r>
              <a:rPr lang="en-US" dirty="0"/>
              <a:t>Change Management</a:t>
            </a:r>
          </a:p>
          <a:p>
            <a:pPr lvl="1"/>
            <a:r>
              <a:rPr lang="en-US" dirty="0"/>
              <a:t>Lean</a:t>
            </a:r>
          </a:p>
          <a:p>
            <a:pPr lvl="1"/>
            <a:r>
              <a:rPr lang="en-US" dirty="0"/>
              <a:t>Six Sigma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DD6FE-69CB-4790-A0B2-2468C545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130629"/>
            <a:ext cx="2768075" cy="195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35F1-86BF-46E9-A25D-BF0FFEEB2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84" y="130629"/>
            <a:ext cx="2939840" cy="1959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01E23-AE50-4EE8-AC38-838A3D26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47" y="4769291"/>
            <a:ext cx="2768075" cy="195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F4D64-3DCE-466A-AA7A-7F570339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383" y="4767479"/>
            <a:ext cx="2938134" cy="19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82CB-2271-43AA-B387-0866E0CF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71139-1F58-44AC-9ECE-81132768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those “things” are the engines, the data is the fuel that runs through those engines.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85797-79DA-4444-9C09-BC9B8F13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526" y="292282"/>
            <a:ext cx="2498794" cy="2456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A28F4-C642-46BF-AAB5-C749D7E6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75" y="4234379"/>
            <a:ext cx="4754880" cy="23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3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F4CF-EB86-4094-91D7-A093082F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mean “Data Science”?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BBFC6-FE09-4084-AC8C-F530C6E5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297" y="734785"/>
            <a:ext cx="5418062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F4CF-EB86-4094-91D7-A093082FE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Lean it Out!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E778E-C2BD-4D1A-8A50-DF174DE3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55" y="1227908"/>
            <a:ext cx="5865628" cy="44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8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C0D4-A89E-4380-84A9-CCCE69A0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a little familiar?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70858-4DA7-4088-8C26-C3883339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048" y="1056944"/>
            <a:ext cx="566816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0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97EE-5733-4E81-B574-C4DE642B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Science/Six Sigma Intersection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3CE89-3589-40B6-9650-7DBEA8A5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58" y="1735779"/>
            <a:ext cx="5175148" cy="30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97EE-5733-4E81-B574-C4DE642B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Science/Six Sigma Intersection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743F6-A64D-4EB5-8AE2-2290CD79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25" y="182880"/>
            <a:ext cx="2329009" cy="137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08738-807E-4208-A5BA-781896BB8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69" y="1328737"/>
            <a:ext cx="6096000" cy="420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CD5DC-AEEB-4940-8824-BDFE92F2C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4498340" y="3120519"/>
            <a:ext cx="3810692" cy="94260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9935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A394-E4EF-409F-814A-CE70AE68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Tools:</a:t>
            </a:r>
            <a:br>
              <a:rPr lang="en-US" dirty="0"/>
            </a:br>
            <a:r>
              <a:rPr lang="en-US" dirty="0"/>
              <a:t>R</a:t>
            </a:r>
            <a:br>
              <a:rPr lang="en-US" dirty="0"/>
            </a:br>
            <a:r>
              <a:rPr lang="en-US" dirty="0"/>
              <a:t>(yup the letter)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08292-FFE6-4E60-95ED-D5913B37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609" y="531066"/>
            <a:ext cx="7530709" cy="5449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9B9EFE-922A-4A45-BB2D-06223C03295B}"/>
              </a:ext>
            </a:extLst>
          </p:cNvPr>
          <p:cNvSpPr txBox="1"/>
          <p:nvPr/>
        </p:nvSpPr>
        <p:spPr>
          <a:xfrm>
            <a:off x="522514" y="5439747"/>
            <a:ext cx="2974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here:</a:t>
            </a:r>
          </a:p>
          <a:p>
            <a:r>
              <a:rPr lang="en-US" dirty="0">
                <a:hlinkClick r:id="rId3"/>
              </a:rPr>
              <a:t>https://cran.r-project.org/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2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6ED2-8F04-47F1-B0D0-9C690BCE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860A-AA88-4A28-9624-F01974EC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Overgrown calculator</a:t>
            </a:r>
          </a:p>
          <a:p>
            <a:r>
              <a:rPr lang="en-US" dirty="0"/>
              <a:t>Numerical simulator</a:t>
            </a:r>
          </a:p>
          <a:p>
            <a:r>
              <a:rPr lang="en-US" dirty="0"/>
              <a:t>Statistical modeler</a:t>
            </a:r>
          </a:p>
        </p:txBody>
      </p:sp>
    </p:spTree>
    <p:extLst>
      <p:ext uri="{BB962C8B-B14F-4D97-AF65-F5344CB8AC3E}">
        <p14:creationId xmlns:p14="http://schemas.microsoft.com/office/powerpoint/2010/main" val="242869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907C-13F6-4845-AC06-578A0FFD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4F035-8155-4CEB-B95F-A0B006A0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45" y="1455575"/>
            <a:ext cx="7016620" cy="39468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5E92E-3472-4008-967C-25C8B80123BE}"/>
              </a:ext>
            </a:extLst>
          </p:cNvPr>
          <p:cNvSpPr txBox="1"/>
          <p:nvPr/>
        </p:nvSpPr>
        <p:spPr>
          <a:xfrm>
            <a:off x="7053943" y="5859625"/>
            <a:ext cx="31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page 1 of ~280 pages</a:t>
            </a:r>
          </a:p>
        </p:txBody>
      </p:sp>
    </p:spTree>
    <p:extLst>
      <p:ext uri="{BB962C8B-B14F-4D97-AF65-F5344CB8AC3E}">
        <p14:creationId xmlns:p14="http://schemas.microsoft.com/office/powerpoint/2010/main" val="2129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A31B-0867-45E0-988C-4F92A200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17" y="1541980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A394-E4EF-409F-814A-CE70AE68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Tools:</a:t>
            </a:r>
            <a:br>
              <a:rPr lang="en-US" dirty="0"/>
            </a:br>
            <a:r>
              <a:rPr lang="en-US" dirty="0"/>
              <a:t>Python</a:t>
            </a:r>
            <a:br>
              <a:rPr lang="en-US" dirty="0"/>
            </a:br>
            <a:r>
              <a:rPr lang="en-US" dirty="0"/>
              <a:t>(yup the snake)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B9EFE-922A-4A45-BB2D-06223C03295B}"/>
              </a:ext>
            </a:extLst>
          </p:cNvPr>
          <p:cNvSpPr txBox="1"/>
          <p:nvPr/>
        </p:nvSpPr>
        <p:spPr>
          <a:xfrm>
            <a:off x="522514" y="5439747"/>
            <a:ext cx="2621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here:</a:t>
            </a:r>
          </a:p>
          <a:p>
            <a:r>
              <a:rPr lang="en-US" dirty="0">
                <a:hlinkClick r:id="rId2"/>
              </a:rPr>
              <a:t>http://www.python.org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5E44B-68ED-49C4-B306-5CB58818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713" y="936511"/>
            <a:ext cx="6849773" cy="49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1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6ED2-8F04-47F1-B0D0-9C690BCE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860A-AA88-4A28-9624-F01974EC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Little harder to install</a:t>
            </a:r>
          </a:p>
          <a:p>
            <a:r>
              <a:rPr lang="en-US" dirty="0"/>
              <a:t>True development language</a:t>
            </a:r>
          </a:p>
          <a:p>
            <a:r>
              <a:rPr lang="en-US" dirty="0"/>
              <a:t>Little harder to run</a:t>
            </a:r>
          </a:p>
          <a:p>
            <a:r>
              <a:rPr lang="en-US" dirty="0"/>
              <a:t>Less packages, but packages tend to have more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12164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907C-13F6-4845-AC06-578A0FFD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9D392-BFB7-4546-B4C4-6B7CD9BC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50" y="1445694"/>
            <a:ext cx="7051755" cy="39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7257-CBD1-4B5D-B724-5719CFF8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Sigma Demo</a:t>
            </a:r>
            <a:br>
              <a:rPr lang="en-US" dirty="0"/>
            </a:br>
            <a:r>
              <a:rPr lang="en-US" dirty="0"/>
              <a:t>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A4D90-D9FF-4CB0-9C52-66DE45C4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14" y="227870"/>
            <a:ext cx="6402259" cy="64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8E89-22D6-48DA-AF0F-0B19A0B2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Sigma Demo</a:t>
            </a:r>
            <a:br>
              <a:rPr lang="en-US" dirty="0"/>
            </a:br>
            <a:r>
              <a:rPr lang="en-US" dirty="0"/>
              <a:t>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2CBCD-2BD9-4F87-9748-DE5B1C039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60" y="1230474"/>
            <a:ext cx="6662198" cy="43970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37692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A3FA-E3AC-468D-A74E-A4705EAF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  <a:br>
              <a:rPr lang="en-US" dirty="0"/>
            </a:br>
            <a:r>
              <a:rPr lang="en-US" dirty="0"/>
              <a:t>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C503D-1164-4074-800F-D40FFDECF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739" y="625151"/>
            <a:ext cx="5607698" cy="56076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301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A757-6D14-400C-93AE-199C330D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</a:t>
            </a:r>
            <a:br>
              <a:rPr lang="en-US" dirty="0"/>
            </a:br>
            <a:r>
              <a:rPr lang="en-US" dirty="0"/>
              <a:t>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9D16B-381F-450E-939B-09902D26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28" y="1555185"/>
            <a:ext cx="6662453" cy="37476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2761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0889-C450-4231-AB15-01765D35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4D29-C75A-4D7C-89C2-BA4915BF5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Output(</a:t>
            </a:r>
            <a:r>
              <a:rPr lang="en-US" dirty="0" err="1"/>
              <a:t>ing</a:t>
            </a:r>
            <a:r>
              <a:rPr lang="en-US" dirty="0"/>
              <a:t>)…as in stuff</a:t>
            </a:r>
          </a:p>
          <a:p>
            <a:r>
              <a:rPr lang="en-US" dirty="0"/>
              <a:t>Power…as in “I can actually hear my laptop struggling”</a:t>
            </a:r>
          </a:p>
          <a:p>
            <a:r>
              <a:rPr lang="en-US" dirty="0"/>
              <a:t>Learning curve…you </a:t>
            </a:r>
            <a:r>
              <a:rPr lang="en-US" dirty="0" err="1"/>
              <a:t>gotta</a:t>
            </a:r>
            <a:r>
              <a:rPr lang="en-US" dirty="0"/>
              <a:t> give a little</a:t>
            </a:r>
          </a:p>
          <a:p>
            <a:r>
              <a:rPr lang="en-US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1720850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6D75-DD7A-4136-93ED-B839DEA5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wish…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546CD-56AD-4E7F-B6EC-EC883AAB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had learned the training/testing data trick sooner</a:t>
            </a:r>
          </a:p>
          <a:p>
            <a:r>
              <a:rPr lang="en-US" dirty="0"/>
              <a:t>I had found out about R sooner…every project is a data project</a:t>
            </a:r>
          </a:p>
          <a:p>
            <a:r>
              <a:rPr lang="en-US" dirty="0"/>
              <a:t>Someone would have helped me plan </a:t>
            </a:r>
            <a:r>
              <a:rPr lang="en-US"/>
              <a:t>my training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22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3491-5497-44F1-9507-D9A4338E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5079-9117-4310-BF61-698EF15EA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Coursera (</a:t>
            </a:r>
            <a:r>
              <a:rPr lang="en-US" dirty="0">
                <a:hlinkClick r:id="rId2"/>
              </a:rPr>
              <a:t>http://www.coursera.org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10 Course Certificate in Data Science</a:t>
            </a:r>
          </a:p>
          <a:p>
            <a:pPr lvl="1"/>
            <a:r>
              <a:rPr lang="en-US" dirty="0"/>
              <a:t>Many more data science courses</a:t>
            </a:r>
          </a:p>
          <a:p>
            <a:pPr lvl="1"/>
            <a:r>
              <a:rPr lang="en-US" dirty="0"/>
              <a:t>Free unless you want documentation</a:t>
            </a:r>
          </a:p>
          <a:p>
            <a:r>
              <a:rPr lang="en-US" dirty="0"/>
              <a:t>Udemy (</a:t>
            </a:r>
            <a:r>
              <a:rPr lang="en-US" dirty="0">
                <a:hlinkClick r:id="rId3"/>
              </a:rPr>
              <a:t>http://www.udemy.com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Data Science A to Z</a:t>
            </a:r>
          </a:p>
          <a:p>
            <a:pPr lvl="1"/>
            <a:r>
              <a:rPr lang="en-US" dirty="0"/>
              <a:t>Courses ~$10-25 dollars</a:t>
            </a:r>
          </a:p>
          <a:p>
            <a:r>
              <a:rPr lang="en-US" dirty="0"/>
              <a:t>edX (</a:t>
            </a:r>
            <a:r>
              <a:rPr lang="en-US" dirty="0">
                <a:hlinkClick r:id="rId4"/>
              </a:rPr>
              <a:t>http://www.edx.org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Also free unless you want documentation</a:t>
            </a:r>
          </a:p>
          <a:p>
            <a:r>
              <a:rPr lang="en-US" dirty="0"/>
              <a:t>SAP runs free courses</a:t>
            </a:r>
          </a:p>
          <a:p>
            <a:r>
              <a:rPr lang="en-US" dirty="0"/>
              <a:t>Learning R in Seven Simple Steps</a:t>
            </a:r>
          </a:p>
          <a:p>
            <a:pPr lvl="1"/>
            <a:r>
              <a:rPr lang="en-US" dirty="0">
                <a:hlinkClick r:id="rId5"/>
              </a:rPr>
              <a:t>http://www.datasciencecentral.com/profiles/blogs/learning-r-in-seven-simple-steps</a:t>
            </a:r>
            <a:endParaRPr lang="en-US" dirty="0"/>
          </a:p>
          <a:p>
            <a:r>
              <a:rPr lang="en-US" dirty="0">
                <a:hlinkClick r:id="rId6"/>
              </a:rPr>
              <a:t>http://www.datasciencecentral.com</a:t>
            </a:r>
            <a:endParaRPr lang="en-US" dirty="0"/>
          </a:p>
          <a:p>
            <a:r>
              <a:rPr lang="en-US" dirty="0">
                <a:hlinkClick r:id="rId7"/>
              </a:rPr>
              <a:t>http://www.kdnuggets.com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3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2D18B-BD5F-4ED1-AE9D-E43F9B23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79" y="810531"/>
            <a:ext cx="7238963" cy="52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1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5731-E713-4361-A5B5-5806E3C7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82FE-407F-40C4-8B24-FD00C3B7A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</p:spTree>
    <p:extLst>
      <p:ext uri="{BB962C8B-B14F-4D97-AF65-F5344CB8AC3E}">
        <p14:creationId xmlns:p14="http://schemas.microsoft.com/office/powerpoint/2010/main" val="310871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AC671-8C9F-46DA-9EB2-11016B2C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097" y="616130"/>
            <a:ext cx="7500985" cy="56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2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3EA4D-7773-41C5-9756-7E364A5A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51" y="803365"/>
            <a:ext cx="7180019" cy="52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2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F517D-C720-4DA6-A1E9-3F95F069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726" y="919811"/>
            <a:ext cx="6907015" cy="50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4B38-01BF-4A9B-8001-2E61F091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all the hubbub?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31E5F-FA6C-4939-8928-49FA4E99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592" y="1027271"/>
            <a:ext cx="7301710" cy="4803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DB24D-A7D0-4A00-9429-3FD14086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31" y="0"/>
            <a:ext cx="3162437" cy="160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8A61-FD07-4A90-9C4A-0F52B0E1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it all just a big MSA?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D4A1-6C0E-47A0-8A6B-A5EFEEEB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project is a data project….</a:t>
            </a:r>
          </a:p>
          <a:p>
            <a:r>
              <a:rPr lang="en-US" dirty="0"/>
              <a:t>Data Quality</a:t>
            </a:r>
          </a:p>
          <a:p>
            <a:r>
              <a:rPr lang="en-US" dirty="0"/>
              <a:t>E.G. GDPR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1C3DA-2BC1-4D8A-9085-F5C3A647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593" y="3840071"/>
            <a:ext cx="40957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2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8A61-FD07-4A90-9C4A-0F52B0E1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it all just a big MSA?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B8A1F-934D-4955-B92E-E5B30543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62" y="174172"/>
            <a:ext cx="5591696" cy="314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6F6C4-3139-4671-B776-EFE599B7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61" y="3540035"/>
            <a:ext cx="5591695" cy="314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B678F-840B-4251-B97D-19D83C0E6F04}"/>
              </a:ext>
            </a:extLst>
          </p:cNvPr>
          <p:cNvSpPr txBox="1"/>
          <p:nvPr/>
        </p:nvSpPr>
        <p:spPr>
          <a:xfrm>
            <a:off x="644434" y="5617029"/>
            <a:ext cx="2597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Tool: </a:t>
            </a:r>
            <a:r>
              <a:rPr lang="en-US" dirty="0" err="1"/>
              <a:t>Trifacta</a:t>
            </a:r>
            <a:r>
              <a:rPr lang="en-US" dirty="0"/>
              <a:t> Wrangler</a:t>
            </a:r>
          </a:p>
          <a:p>
            <a:r>
              <a:rPr lang="en-US" dirty="0"/>
              <a:t>www.trifacta.com</a:t>
            </a:r>
          </a:p>
        </p:txBody>
      </p:sp>
    </p:spTree>
    <p:extLst>
      <p:ext uri="{BB962C8B-B14F-4D97-AF65-F5344CB8AC3E}">
        <p14:creationId xmlns:p14="http://schemas.microsoft.com/office/powerpoint/2010/main" val="44049536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525</TotalTime>
  <Words>419</Words>
  <Application>Microsoft Office PowerPoint</Application>
  <PresentationFormat>Widescreen</PresentationFormat>
  <Paragraphs>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 Light</vt:lpstr>
      <vt:lpstr>Rockwell</vt:lpstr>
      <vt:lpstr>Wingdings</vt:lpstr>
      <vt:lpstr>Atlas</vt:lpstr>
      <vt:lpstr>Data Science Tools and Techniques </vt:lpstr>
      <vt:lpstr>What’s all the hubbub?</vt:lpstr>
      <vt:lpstr>What’s all the hubbub?</vt:lpstr>
      <vt:lpstr>What’s all the hubbub?</vt:lpstr>
      <vt:lpstr>What’s all the hubbub?</vt:lpstr>
      <vt:lpstr>What’s all the hubbub?</vt:lpstr>
      <vt:lpstr>What’s all the hubbub?</vt:lpstr>
      <vt:lpstr>Isn’t it all just a big MSA?</vt:lpstr>
      <vt:lpstr>Isn’t it all just a big MSA?</vt:lpstr>
      <vt:lpstr>Execution Engines</vt:lpstr>
      <vt:lpstr>Execution Engines</vt:lpstr>
      <vt:lpstr>What do you mean “Data Science”?</vt:lpstr>
      <vt:lpstr>Let’s Lean it Out!</vt:lpstr>
      <vt:lpstr>Sound a little familiar?</vt:lpstr>
      <vt:lpstr>Data Science/Six Sigma Intersection</vt:lpstr>
      <vt:lpstr>Data Science/Six Sigma Intersection</vt:lpstr>
      <vt:lpstr>The Tools: R (yup the letter)</vt:lpstr>
      <vt:lpstr>Tour Time</vt:lpstr>
      <vt:lpstr>R Packages</vt:lpstr>
      <vt:lpstr>The Tools: Python (yup the snake)</vt:lpstr>
      <vt:lpstr>Tour Time</vt:lpstr>
      <vt:lpstr>Python Packages</vt:lpstr>
      <vt:lpstr>Six Sigma Demo R</vt:lpstr>
      <vt:lpstr>Six Sigma Demo in Python</vt:lpstr>
      <vt:lpstr>Text Analysis in R</vt:lpstr>
      <vt:lpstr>Sentiment Analysis  in Python</vt:lpstr>
      <vt:lpstr>Challenges</vt:lpstr>
      <vt:lpstr>I wish…</vt:lpstr>
      <vt:lpstr>Training Up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Tools and Techniques</dc:title>
  <dc:creator>Mark Cichonski</dc:creator>
  <cp:lastModifiedBy>Mark Cichonski</cp:lastModifiedBy>
  <cp:revision>16</cp:revision>
  <dcterms:created xsi:type="dcterms:W3CDTF">2018-02-12T14:38:03Z</dcterms:created>
  <dcterms:modified xsi:type="dcterms:W3CDTF">2018-02-26T23:01:35Z</dcterms:modified>
</cp:coreProperties>
</file>